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689146"/>
            <a:ext cx="7216497" cy="851654"/>
          </a:xfrm>
          <a:prstGeom prst="rect">
            <a:avLst/>
          </a:prstGeom>
          <a:noFill/>
          <a:ln/>
        </p:spPr>
        <p:txBody>
          <a:bodyPr wrap="none" rtlCol="0" anchor="t"/>
          <a:lstStyle/>
          <a:p>
            <a:pPr indent="0" marL="0">
              <a:lnSpc>
                <a:spcPts val="6707"/>
              </a:lnSpc>
              <a:buNone/>
            </a:pPr>
            <a:r>
              <a:rPr lang="en-US" sz="5365" b="1" dirty="0">
                <a:solidFill>
                  <a:srgbClr val="F0FCFF"/>
                </a:solidFill>
                <a:latin typeface="Spline Sans" pitchFamily="34" charset="0"/>
                <a:ea typeface="Spline Sans" pitchFamily="34" charset="-122"/>
                <a:cs typeface="Spline Sans" pitchFamily="34" charset="-120"/>
              </a:rPr>
              <a:t>Introduction to Python</a:t>
            </a:r>
            <a:endParaRPr lang="en-US" sz="5365" dirty="0"/>
          </a:p>
        </p:txBody>
      </p:sp>
      <p:sp>
        <p:nvSpPr>
          <p:cNvPr id="6" name="Text 2"/>
          <p:cNvSpPr/>
          <p:nvPr/>
        </p:nvSpPr>
        <p:spPr>
          <a:xfrm>
            <a:off x="833199" y="3874056"/>
            <a:ext cx="7477601" cy="1666280"/>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 Python is a powerful, versatile, and high-level programming language that is widely used for a variety of applications, from web development and data analysis to artificial intelligence and scientific computing. It is known for its simplicity, readability, and ease of use, making it an excellent choice for beginners and experienced programmers alike.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81B">
              <a:alpha val="80000"/>
            </a:srgbClr>
          </a:solidFill>
          <a:ln/>
        </p:spPr>
      </p:sp>
      <p:sp>
        <p:nvSpPr>
          <p:cNvPr id="6" name="Text 2"/>
          <p:cNvSpPr/>
          <p:nvPr/>
        </p:nvSpPr>
        <p:spPr>
          <a:xfrm>
            <a:off x="2624376" y="2973110"/>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History of Python</a:t>
            </a:r>
            <a:endParaRPr lang="en-US" sz="3888" dirty="0"/>
          </a:p>
        </p:txBody>
      </p:sp>
      <p:sp>
        <p:nvSpPr>
          <p:cNvPr id="7" name="Text 3"/>
          <p:cNvSpPr/>
          <p:nvPr/>
        </p:nvSpPr>
        <p:spPr>
          <a:xfrm>
            <a:off x="2624376" y="3923467"/>
            <a:ext cx="9381649"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 Python was created in the late 1980s by Guido van Rossum, a Dutch programmer, who wanted to develop a language that was more readable and concise than existing options. Python was first released in 1991 and has since grown to become one of the most popular programming languages in the world, with a large and active community of developers.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330285"/>
            <a:ext cx="6942177"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Python Syntax and Data Types</a:t>
            </a:r>
            <a:endParaRPr lang="en-US" sz="3888" dirty="0"/>
          </a:p>
        </p:txBody>
      </p:sp>
      <p:sp>
        <p:nvSpPr>
          <p:cNvPr id="5" name="Text 2"/>
          <p:cNvSpPr/>
          <p:nvPr/>
        </p:nvSpPr>
        <p:spPr>
          <a:xfrm>
            <a:off x="2624376" y="2502813"/>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Syntax</a:t>
            </a:r>
            <a:endParaRPr lang="en-US" sz="1944" dirty="0"/>
          </a:p>
        </p:txBody>
      </p:sp>
      <p:sp>
        <p:nvSpPr>
          <p:cNvPr id="6" name="Text 3"/>
          <p:cNvSpPr/>
          <p:nvPr/>
        </p:nvSpPr>
        <p:spPr>
          <a:xfrm>
            <a:off x="2624376" y="3033593"/>
            <a:ext cx="2765465" cy="266604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has a clean and straightforward syntax, using indentation to define code blocks instead of curly braces or other punctuation. This makes the code more readable and easier to write and understand.</a:t>
            </a:r>
            <a:endParaRPr lang="en-US" sz="1750" dirty="0"/>
          </a:p>
        </p:txBody>
      </p:sp>
      <p:sp>
        <p:nvSpPr>
          <p:cNvPr id="7" name="Text 4"/>
          <p:cNvSpPr/>
          <p:nvPr/>
        </p:nvSpPr>
        <p:spPr>
          <a:xfrm>
            <a:off x="5939433" y="2502813"/>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Data Types</a:t>
            </a:r>
            <a:endParaRPr lang="en-US" sz="1944" dirty="0"/>
          </a:p>
        </p:txBody>
      </p:sp>
      <p:sp>
        <p:nvSpPr>
          <p:cNvPr id="8" name="Text 5"/>
          <p:cNvSpPr/>
          <p:nvPr/>
        </p:nvSpPr>
        <p:spPr>
          <a:xfrm>
            <a:off x="5939433" y="3033593"/>
            <a:ext cx="2765465" cy="2999303"/>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supports a wide range of data types, including integers, floats, strings, booleans, lists, tuples, dictionaries, and sets. These data types allow developers to work with a variety of data and create complex applications.</a:t>
            </a:r>
            <a:endParaRPr lang="en-US" sz="1750" dirty="0"/>
          </a:p>
        </p:txBody>
      </p:sp>
      <p:sp>
        <p:nvSpPr>
          <p:cNvPr id="9" name="Text 6"/>
          <p:cNvSpPr/>
          <p:nvPr/>
        </p:nvSpPr>
        <p:spPr>
          <a:xfrm>
            <a:off x="9254490" y="2502813"/>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Dynamic Typing</a:t>
            </a:r>
            <a:endParaRPr lang="en-US" sz="1944" dirty="0"/>
          </a:p>
        </p:txBody>
      </p:sp>
      <p:sp>
        <p:nvSpPr>
          <p:cNvPr id="10" name="Text 7"/>
          <p:cNvSpPr/>
          <p:nvPr/>
        </p:nvSpPr>
        <p:spPr>
          <a:xfrm>
            <a:off x="9254490" y="3033593"/>
            <a:ext cx="2765465" cy="3665815"/>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is a dynamically typed language, which means that variables can hold values of any data type without explicit declaration. This makes the language more flexible and easier to use, but also requires developers to be more careful in their coding practices.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81B">
              <a:alpha val="80000"/>
            </a:srgbClr>
          </a:solidFill>
          <a:ln/>
        </p:spPr>
      </p:sp>
      <p:sp>
        <p:nvSpPr>
          <p:cNvPr id="6" name="Text 2"/>
          <p:cNvSpPr/>
          <p:nvPr/>
        </p:nvSpPr>
        <p:spPr>
          <a:xfrm>
            <a:off x="2624376" y="698183"/>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Python Functions</a:t>
            </a:r>
            <a:endParaRPr lang="en-US" sz="3888" dirty="0"/>
          </a:p>
        </p:txBody>
      </p:sp>
      <p:sp>
        <p:nvSpPr>
          <p:cNvPr id="7" name="Shape 3"/>
          <p:cNvSpPr/>
          <p:nvPr/>
        </p:nvSpPr>
        <p:spPr>
          <a:xfrm>
            <a:off x="2624376" y="4423291"/>
            <a:ext cx="9381649" cy="27742"/>
          </a:xfrm>
          <a:prstGeom prst="rect">
            <a:avLst/>
          </a:prstGeom>
          <a:solidFill>
            <a:srgbClr val="302E41"/>
          </a:solidFill>
          <a:ln/>
        </p:spPr>
      </p:sp>
      <p:sp>
        <p:nvSpPr>
          <p:cNvPr id="8" name="Shape 4"/>
          <p:cNvSpPr/>
          <p:nvPr/>
        </p:nvSpPr>
        <p:spPr>
          <a:xfrm>
            <a:off x="4900315" y="3645753"/>
            <a:ext cx="27742" cy="777597"/>
          </a:xfrm>
          <a:prstGeom prst="rect">
            <a:avLst/>
          </a:prstGeom>
          <a:solidFill>
            <a:srgbClr val="16FFBB"/>
          </a:solidFill>
          <a:ln/>
        </p:spPr>
      </p:sp>
      <p:sp>
        <p:nvSpPr>
          <p:cNvPr id="9" name="Shape 5"/>
          <p:cNvSpPr/>
          <p:nvPr/>
        </p:nvSpPr>
        <p:spPr>
          <a:xfrm>
            <a:off x="4664273" y="4173319"/>
            <a:ext cx="499943" cy="499943"/>
          </a:xfrm>
          <a:prstGeom prst="roundRect">
            <a:avLst>
              <a:gd name="adj" fmla="val 80001"/>
            </a:avLst>
          </a:prstGeom>
          <a:solidFill>
            <a:srgbClr val="0A081B"/>
          </a:solidFill>
          <a:ln w="22860">
            <a:solidFill>
              <a:srgbClr val="E0E4E6"/>
            </a:solidFill>
            <a:prstDash val="solid"/>
          </a:ln>
        </p:spPr>
      </p:sp>
      <p:sp>
        <p:nvSpPr>
          <p:cNvPr id="10" name="Text 6"/>
          <p:cNvSpPr/>
          <p:nvPr/>
        </p:nvSpPr>
        <p:spPr>
          <a:xfrm>
            <a:off x="4850130" y="4238089"/>
            <a:ext cx="128230" cy="370284"/>
          </a:xfrm>
          <a:prstGeom prst="rect">
            <a:avLst/>
          </a:prstGeom>
          <a:noFill/>
          <a:ln/>
        </p:spPr>
        <p:txBody>
          <a:bodyPr wrap="none" rtlCol="0" anchor="t"/>
          <a:lstStyle/>
          <a:p>
            <a:pPr algn="ctr" indent="0" marL="0">
              <a:lnSpc>
                <a:spcPts val="2916"/>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11" name="Text 7"/>
          <p:cNvSpPr/>
          <p:nvPr/>
        </p:nvSpPr>
        <p:spPr>
          <a:xfrm>
            <a:off x="3679746" y="1648539"/>
            <a:ext cx="2468880" cy="308610"/>
          </a:xfrm>
          <a:prstGeom prst="rect">
            <a:avLst/>
          </a:prstGeom>
          <a:noFill/>
          <a:ln/>
        </p:spPr>
        <p:txBody>
          <a:bodyPr wrap="none" rtlCol="0" anchor="t"/>
          <a:lstStyle/>
          <a:p>
            <a:pPr algn="ctr"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Definition</a:t>
            </a:r>
            <a:endParaRPr lang="en-US" sz="1944" dirty="0"/>
          </a:p>
        </p:txBody>
      </p:sp>
      <p:sp>
        <p:nvSpPr>
          <p:cNvPr id="12" name="Text 8"/>
          <p:cNvSpPr/>
          <p:nvPr/>
        </p:nvSpPr>
        <p:spPr>
          <a:xfrm>
            <a:off x="2846546" y="2090380"/>
            <a:ext cx="4135398" cy="1333024"/>
          </a:xfrm>
          <a:prstGeom prst="rect">
            <a:avLst/>
          </a:prstGeom>
          <a:noFill/>
          <a:ln/>
        </p:spPr>
        <p:txBody>
          <a:bodyPr wrap="square" rtlCol="0" anchor="t"/>
          <a:lstStyle/>
          <a:p>
            <a:pPr algn="ctr" indent="0" marL="0">
              <a:lnSpc>
                <a:spcPts val="2624"/>
              </a:lnSpc>
              <a:buNone/>
            </a:pPr>
            <a:r>
              <a:rPr lang="en-US" sz="1750" dirty="0">
                <a:solidFill>
                  <a:srgbClr val="E0E4E6"/>
                </a:solidFill>
                <a:latin typeface="Barlow" pitchFamily="34" charset="0"/>
                <a:ea typeface="Barlow" pitchFamily="34" charset="-122"/>
                <a:cs typeface="Barlow" pitchFamily="34" charset="-120"/>
              </a:rPr>
              <a:t>Functions in Python are reusable blocks of code that perform a specific task. They can take arguments, perform operations, and return values.</a:t>
            </a:r>
            <a:endParaRPr lang="en-US" sz="1750" dirty="0"/>
          </a:p>
        </p:txBody>
      </p:sp>
      <p:sp>
        <p:nvSpPr>
          <p:cNvPr id="13" name="Shape 9"/>
          <p:cNvSpPr/>
          <p:nvPr/>
        </p:nvSpPr>
        <p:spPr>
          <a:xfrm>
            <a:off x="7301210" y="4423231"/>
            <a:ext cx="27742" cy="777597"/>
          </a:xfrm>
          <a:prstGeom prst="rect">
            <a:avLst/>
          </a:prstGeom>
          <a:solidFill>
            <a:srgbClr val="29DDDA"/>
          </a:solidFill>
          <a:ln/>
        </p:spPr>
      </p:sp>
      <p:sp>
        <p:nvSpPr>
          <p:cNvPr id="14" name="Shape 10"/>
          <p:cNvSpPr/>
          <p:nvPr/>
        </p:nvSpPr>
        <p:spPr>
          <a:xfrm>
            <a:off x="7065169" y="4173319"/>
            <a:ext cx="499943" cy="499943"/>
          </a:xfrm>
          <a:prstGeom prst="roundRect">
            <a:avLst>
              <a:gd name="adj" fmla="val 80001"/>
            </a:avLst>
          </a:prstGeom>
          <a:solidFill>
            <a:srgbClr val="0A081B"/>
          </a:solidFill>
          <a:ln w="22860">
            <a:solidFill>
              <a:srgbClr val="E0E4E6"/>
            </a:solidFill>
            <a:prstDash val="solid"/>
          </a:ln>
        </p:spPr>
      </p:sp>
      <p:sp>
        <p:nvSpPr>
          <p:cNvPr id="15" name="Text 11"/>
          <p:cNvSpPr/>
          <p:nvPr/>
        </p:nvSpPr>
        <p:spPr>
          <a:xfrm>
            <a:off x="7232690" y="4238089"/>
            <a:ext cx="164783" cy="370284"/>
          </a:xfrm>
          <a:prstGeom prst="rect">
            <a:avLst/>
          </a:prstGeom>
          <a:noFill/>
          <a:ln/>
        </p:spPr>
        <p:txBody>
          <a:bodyPr wrap="none" rtlCol="0" anchor="t"/>
          <a:lstStyle/>
          <a:p>
            <a:pPr algn="ctr" indent="0" marL="0">
              <a:lnSpc>
                <a:spcPts val="2916"/>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6" name="Text 12"/>
          <p:cNvSpPr/>
          <p:nvPr/>
        </p:nvSpPr>
        <p:spPr>
          <a:xfrm>
            <a:off x="6080641" y="5423178"/>
            <a:ext cx="2468880" cy="308610"/>
          </a:xfrm>
          <a:prstGeom prst="rect">
            <a:avLst/>
          </a:prstGeom>
          <a:noFill/>
          <a:ln/>
        </p:spPr>
        <p:txBody>
          <a:bodyPr wrap="none" rtlCol="0" anchor="t"/>
          <a:lstStyle/>
          <a:p>
            <a:pPr algn="ctr"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Scope</a:t>
            </a:r>
            <a:endParaRPr lang="en-US" sz="1944" dirty="0"/>
          </a:p>
        </p:txBody>
      </p:sp>
      <p:sp>
        <p:nvSpPr>
          <p:cNvPr id="17" name="Text 13"/>
          <p:cNvSpPr/>
          <p:nvPr/>
        </p:nvSpPr>
        <p:spPr>
          <a:xfrm>
            <a:off x="5247442" y="5865019"/>
            <a:ext cx="4135398" cy="1666280"/>
          </a:xfrm>
          <a:prstGeom prst="rect">
            <a:avLst/>
          </a:prstGeom>
          <a:noFill/>
          <a:ln/>
        </p:spPr>
        <p:txBody>
          <a:bodyPr wrap="square" rtlCol="0" anchor="t"/>
          <a:lstStyle/>
          <a:p>
            <a:pPr algn="ctr" indent="0" marL="0">
              <a:lnSpc>
                <a:spcPts val="2624"/>
              </a:lnSpc>
              <a:buNone/>
            </a:pPr>
            <a:r>
              <a:rPr lang="en-US" sz="1750" dirty="0">
                <a:solidFill>
                  <a:srgbClr val="E0E4E6"/>
                </a:solidFill>
                <a:latin typeface="Barlow" pitchFamily="34" charset="0"/>
                <a:ea typeface="Barlow" pitchFamily="34" charset="-122"/>
                <a:cs typeface="Barlow" pitchFamily="34" charset="-120"/>
              </a:rPr>
              <a:t>Functions have their own scope, which means that variables defined within a function are only accessible within that function, unless they are explicitly returned or passed as arguments.</a:t>
            </a:r>
            <a:endParaRPr lang="en-US" sz="1750" dirty="0"/>
          </a:p>
        </p:txBody>
      </p:sp>
      <p:sp>
        <p:nvSpPr>
          <p:cNvPr id="18" name="Shape 14"/>
          <p:cNvSpPr/>
          <p:nvPr/>
        </p:nvSpPr>
        <p:spPr>
          <a:xfrm>
            <a:off x="9702225" y="3645753"/>
            <a:ext cx="27742" cy="777597"/>
          </a:xfrm>
          <a:prstGeom prst="rect">
            <a:avLst/>
          </a:prstGeom>
          <a:solidFill>
            <a:srgbClr val="37A7E7"/>
          </a:solidFill>
          <a:ln/>
        </p:spPr>
      </p:sp>
      <p:sp>
        <p:nvSpPr>
          <p:cNvPr id="19" name="Shape 15"/>
          <p:cNvSpPr/>
          <p:nvPr/>
        </p:nvSpPr>
        <p:spPr>
          <a:xfrm>
            <a:off x="9466183" y="4173319"/>
            <a:ext cx="499943" cy="499943"/>
          </a:xfrm>
          <a:prstGeom prst="roundRect">
            <a:avLst>
              <a:gd name="adj" fmla="val 80001"/>
            </a:avLst>
          </a:prstGeom>
          <a:solidFill>
            <a:srgbClr val="0A081B"/>
          </a:solidFill>
          <a:ln w="22860">
            <a:solidFill>
              <a:srgbClr val="E0E4E6"/>
            </a:solidFill>
            <a:prstDash val="solid"/>
          </a:ln>
        </p:spPr>
      </p:sp>
      <p:sp>
        <p:nvSpPr>
          <p:cNvPr id="20" name="Text 16"/>
          <p:cNvSpPr/>
          <p:nvPr/>
        </p:nvSpPr>
        <p:spPr>
          <a:xfrm>
            <a:off x="9629418" y="4238089"/>
            <a:ext cx="173474" cy="370284"/>
          </a:xfrm>
          <a:prstGeom prst="rect">
            <a:avLst/>
          </a:prstGeom>
          <a:noFill/>
          <a:ln/>
        </p:spPr>
        <p:txBody>
          <a:bodyPr wrap="none" rtlCol="0" anchor="t"/>
          <a:lstStyle/>
          <a:p>
            <a:pPr algn="ctr" indent="0" marL="0">
              <a:lnSpc>
                <a:spcPts val="2916"/>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21" name="Text 17"/>
          <p:cNvSpPr/>
          <p:nvPr/>
        </p:nvSpPr>
        <p:spPr>
          <a:xfrm>
            <a:off x="8481655" y="1648539"/>
            <a:ext cx="2468880" cy="308610"/>
          </a:xfrm>
          <a:prstGeom prst="rect">
            <a:avLst/>
          </a:prstGeom>
          <a:noFill/>
          <a:ln/>
        </p:spPr>
        <p:txBody>
          <a:bodyPr wrap="none" rtlCol="0" anchor="t"/>
          <a:lstStyle/>
          <a:p>
            <a:pPr algn="ctr"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Recursion</a:t>
            </a:r>
            <a:endParaRPr lang="en-US" sz="1944" dirty="0"/>
          </a:p>
        </p:txBody>
      </p:sp>
      <p:sp>
        <p:nvSpPr>
          <p:cNvPr id="22" name="Text 18"/>
          <p:cNvSpPr/>
          <p:nvPr/>
        </p:nvSpPr>
        <p:spPr>
          <a:xfrm>
            <a:off x="7648456" y="2090380"/>
            <a:ext cx="4135398" cy="1333024"/>
          </a:xfrm>
          <a:prstGeom prst="rect">
            <a:avLst/>
          </a:prstGeom>
          <a:noFill/>
          <a:ln/>
        </p:spPr>
        <p:txBody>
          <a:bodyPr wrap="square" rtlCol="0" anchor="t"/>
          <a:lstStyle/>
          <a:p>
            <a:pPr algn="ctr" indent="0" marL="0">
              <a:lnSpc>
                <a:spcPts val="2624"/>
              </a:lnSpc>
              <a:buNone/>
            </a:pPr>
            <a:r>
              <a:rPr lang="en-US" sz="1750" dirty="0">
                <a:solidFill>
                  <a:srgbClr val="E0E4E6"/>
                </a:solidFill>
                <a:latin typeface="Barlow" pitchFamily="34" charset="0"/>
                <a:ea typeface="Barlow" pitchFamily="34" charset="-122"/>
                <a:cs typeface="Barlow" pitchFamily="34" charset="-120"/>
              </a:rPr>
              <a:t>Python functions can also be recursive, where a function calls itself to solve a problem. This can be a powerful technique for solving complex problems.</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114901"/>
            <a:ext cx="7085409"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Python Modules and Packages</a:t>
            </a:r>
            <a:endParaRPr lang="en-US" sz="3888" dirty="0"/>
          </a:p>
        </p:txBody>
      </p:sp>
      <p:sp>
        <p:nvSpPr>
          <p:cNvPr id="5" name="Shape 2"/>
          <p:cNvSpPr/>
          <p:nvPr/>
        </p:nvSpPr>
        <p:spPr>
          <a:xfrm>
            <a:off x="2624376" y="2426256"/>
            <a:ext cx="499943" cy="499943"/>
          </a:xfrm>
          <a:prstGeom prst="roundRect">
            <a:avLst>
              <a:gd name="adj" fmla="val 80001"/>
            </a:avLst>
          </a:prstGeom>
          <a:solidFill>
            <a:srgbClr val="0A081B"/>
          </a:solidFill>
          <a:ln w="22860">
            <a:solidFill>
              <a:srgbClr val="E0E4E6"/>
            </a:solidFill>
            <a:prstDash val="solid"/>
          </a:ln>
        </p:spPr>
      </p:sp>
      <p:sp>
        <p:nvSpPr>
          <p:cNvPr id="6" name="Text 3"/>
          <p:cNvSpPr/>
          <p:nvPr/>
        </p:nvSpPr>
        <p:spPr>
          <a:xfrm>
            <a:off x="2810232" y="2491026"/>
            <a:ext cx="128230" cy="370284"/>
          </a:xfrm>
          <a:prstGeom prst="rect">
            <a:avLst/>
          </a:prstGeom>
          <a:noFill/>
          <a:ln/>
        </p:spPr>
        <p:txBody>
          <a:bodyPr wrap="none" rtlCol="0" anchor="t"/>
          <a:lstStyle/>
          <a:p>
            <a:pPr algn="ctr" indent="0" marL="0">
              <a:lnSpc>
                <a:spcPts val="2916"/>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7" name="Text 4"/>
          <p:cNvSpPr/>
          <p:nvPr/>
        </p:nvSpPr>
        <p:spPr>
          <a:xfrm>
            <a:off x="3346490" y="2426256"/>
            <a:ext cx="2468880" cy="308610"/>
          </a:xfrm>
          <a:prstGeom prst="rect">
            <a:avLst/>
          </a:prstGeom>
          <a:noFill/>
          <a:ln/>
        </p:spPr>
        <p:txBody>
          <a:bodyPr wrap="none" rtlCol="0" anchor="t"/>
          <a:lstStyle/>
          <a:p>
            <a:pPr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Modules</a:t>
            </a:r>
            <a:endParaRPr lang="en-US" sz="1944" dirty="0"/>
          </a:p>
        </p:txBody>
      </p:sp>
      <p:sp>
        <p:nvSpPr>
          <p:cNvPr id="8" name="Text 5"/>
          <p:cNvSpPr/>
          <p:nvPr/>
        </p:nvSpPr>
        <p:spPr>
          <a:xfrm>
            <a:off x="3346490" y="2868097"/>
            <a:ext cx="3857625" cy="1666280"/>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modules are files containing Python code that can be imported and used in other Python scripts. This allows for code reuse and modular programming.</a:t>
            </a:r>
            <a:endParaRPr lang="en-US" sz="1750" dirty="0"/>
          </a:p>
        </p:txBody>
      </p:sp>
      <p:sp>
        <p:nvSpPr>
          <p:cNvPr id="9" name="Shape 6"/>
          <p:cNvSpPr/>
          <p:nvPr/>
        </p:nvSpPr>
        <p:spPr>
          <a:xfrm>
            <a:off x="7426285" y="2426256"/>
            <a:ext cx="499943" cy="499943"/>
          </a:xfrm>
          <a:prstGeom prst="roundRect">
            <a:avLst>
              <a:gd name="adj" fmla="val 80001"/>
            </a:avLst>
          </a:prstGeom>
          <a:solidFill>
            <a:srgbClr val="0A081B"/>
          </a:solidFill>
          <a:ln w="22860">
            <a:solidFill>
              <a:srgbClr val="E0E4E6"/>
            </a:solidFill>
            <a:prstDash val="solid"/>
          </a:ln>
        </p:spPr>
      </p:sp>
      <p:sp>
        <p:nvSpPr>
          <p:cNvPr id="10" name="Text 7"/>
          <p:cNvSpPr/>
          <p:nvPr/>
        </p:nvSpPr>
        <p:spPr>
          <a:xfrm>
            <a:off x="7593806" y="2491026"/>
            <a:ext cx="164783" cy="370284"/>
          </a:xfrm>
          <a:prstGeom prst="rect">
            <a:avLst/>
          </a:prstGeom>
          <a:noFill/>
          <a:ln/>
        </p:spPr>
        <p:txBody>
          <a:bodyPr wrap="none" rtlCol="0" anchor="t"/>
          <a:lstStyle/>
          <a:p>
            <a:pPr algn="ctr" indent="0" marL="0">
              <a:lnSpc>
                <a:spcPts val="2916"/>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1" name="Text 8"/>
          <p:cNvSpPr/>
          <p:nvPr/>
        </p:nvSpPr>
        <p:spPr>
          <a:xfrm>
            <a:off x="8148399" y="2426256"/>
            <a:ext cx="2468880" cy="308610"/>
          </a:xfrm>
          <a:prstGeom prst="rect">
            <a:avLst/>
          </a:prstGeom>
          <a:noFill/>
          <a:ln/>
        </p:spPr>
        <p:txBody>
          <a:bodyPr wrap="none" rtlCol="0" anchor="t"/>
          <a:lstStyle/>
          <a:p>
            <a:pPr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Packages</a:t>
            </a:r>
            <a:endParaRPr lang="en-US" sz="1944" dirty="0"/>
          </a:p>
        </p:txBody>
      </p:sp>
      <p:sp>
        <p:nvSpPr>
          <p:cNvPr id="12" name="Text 9"/>
          <p:cNvSpPr/>
          <p:nvPr/>
        </p:nvSpPr>
        <p:spPr>
          <a:xfrm>
            <a:off x="8148399" y="2868097"/>
            <a:ext cx="3857625"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packages are collections of related modules that are organized into directories. This helps to structure and manage large Python projects.</a:t>
            </a:r>
            <a:endParaRPr lang="en-US" sz="1750" dirty="0"/>
          </a:p>
        </p:txBody>
      </p:sp>
      <p:sp>
        <p:nvSpPr>
          <p:cNvPr id="13" name="Shape 10"/>
          <p:cNvSpPr/>
          <p:nvPr/>
        </p:nvSpPr>
        <p:spPr>
          <a:xfrm>
            <a:off x="2624376" y="5006459"/>
            <a:ext cx="499943" cy="499943"/>
          </a:xfrm>
          <a:prstGeom prst="roundRect">
            <a:avLst>
              <a:gd name="adj" fmla="val 80001"/>
            </a:avLst>
          </a:prstGeom>
          <a:solidFill>
            <a:srgbClr val="0A081B"/>
          </a:solidFill>
          <a:ln w="22860">
            <a:solidFill>
              <a:srgbClr val="E0E4E6"/>
            </a:solidFill>
            <a:prstDash val="solid"/>
          </a:ln>
        </p:spPr>
      </p:sp>
      <p:sp>
        <p:nvSpPr>
          <p:cNvPr id="14" name="Text 11"/>
          <p:cNvSpPr/>
          <p:nvPr/>
        </p:nvSpPr>
        <p:spPr>
          <a:xfrm>
            <a:off x="2787610" y="5071229"/>
            <a:ext cx="173474" cy="370284"/>
          </a:xfrm>
          <a:prstGeom prst="rect">
            <a:avLst/>
          </a:prstGeom>
          <a:noFill/>
          <a:ln/>
        </p:spPr>
        <p:txBody>
          <a:bodyPr wrap="none" rtlCol="0" anchor="t"/>
          <a:lstStyle/>
          <a:p>
            <a:pPr algn="ctr" indent="0" marL="0">
              <a:lnSpc>
                <a:spcPts val="2916"/>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15" name="Text 12"/>
          <p:cNvSpPr/>
          <p:nvPr/>
        </p:nvSpPr>
        <p:spPr>
          <a:xfrm>
            <a:off x="3346490" y="5006459"/>
            <a:ext cx="2468880" cy="308610"/>
          </a:xfrm>
          <a:prstGeom prst="rect">
            <a:avLst/>
          </a:prstGeom>
          <a:noFill/>
          <a:ln/>
        </p:spPr>
        <p:txBody>
          <a:bodyPr wrap="none" rtlCol="0" anchor="t"/>
          <a:lstStyle/>
          <a:p>
            <a:pPr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Standard Library</a:t>
            </a:r>
            <a:endParaRPr lang="en-US" sz="1944" dirty="0"/>
          </a:p>
        </p:txBody>
      </p:sp>
      <p:sp>
        <p:nvSpPr>
          <p:cNvPr id="16" name="Text 13"/>
          <p:cNvSpPr/>
          <p:nvPr/>
        </p:nvSpPr>
        <p:spPr>
          <a:xfrm>
            <a:off x="3346490" y="5448300"/>
            <a:ext cx="3857625" cy="1666280"/>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Python comes with a vast standard library that provides a wide range of functionality, from file I/O to regular expressions, without the need to install additional packages.</a:t>
            </a:r>
            <a:endParaRPr lang="en-US" sz="1750" dirty="0"/>
          </a:p>
        </p:txBody>
      </p:sp>
      <p:sp>
        <p:nvSpPr>
          <p:cNvPr id="17" name="Shape 14"/>
          <p:cNvSpPr/>
          <p:nvPr/>
        </p:nvSpPr>
        <p:spPr>
          <a:xfrm>
            <a:off x="7426285" y="5006459"/>
            <a:ext cx="499943" cy="499943"/>
          </a:xfrm>
          <a:prstGeom prst="roundRect">
            <a:avLst>
              <a:gd name="adj" fmla="val 80001"/>
            </a:avLst>
          </a:prstGeom>
          <a:solidFill>
            <a:srgbClr val="0A081B"/>
          </a:solidFill>
          <a:ln w="22860">
            <a:solidFill>
              <a:srgbClr val="E0E4E6"/>
            </a:solidFill>
            <a:prstDash val="solid"/>
          </a:ln>
        </p:spPr>
      </p:sp>
      <p:sp>
        <p:nvSpPr>
          <p:cNvPr id="18" name="Text 15"/>
          <p:cNvSpPr/>
          <p:nvPr/>
        </p:nvSpPr>
        <p:spPr>
          <a:xfrm>
            <a:off x="7592497" y="5071229"/>
            <a:ext cx="167402" cy="370284"/>
          </a:xfrm>
          <a:prstGeom prst="rect">
            <a:avLst/>
          </a:prstGeom>
          <a:noFill/>
          <a:ln/>
        </p:spPr>
        <p:txBody>
          <a:bodyPr wrap="none" rtlCol="0" anchor="t"/>
          <a:lstStyle/>
          <a:p>
            <a:pPr algn="ctr" indent="0" marL="0">
              <a:lnSpc>
                <a:spcPts val="2916"/>
              </a:lnSpc>
              <a:buNone/>
            </a:pPr>
            <a:r>
              <a:rPr lang="en-US" sz="2333" b="1" dirty="0">
                <a:solidFill>
                  <a:srgbClr val="5372DF"/>
                </a:solidFill>
                <a:latin typeface="Spline Sans" pitchFamily="34" charset="0"/>
                <a:ea typeface="Spline Sans" pitchFamily="34" charset="-122"/>
                <a:cs typeface="Spline Sans" pitchFamily="34" charset="-120"/>
              </a:rPr>
              <a:t>4</a:t>
            </a:r>
            <a:endParaRPr lang="en-US" sz="2333" dirty="0"/>
          </a:p>
        </p:txBody>
      </p:sp>
      <p:sp>
        <p:nvSpPr>
          <p:cNvPr id="19" name="Text 16"/>
          <p:cNvSpPr/>
          <p:nvPr/>
        </p:nvSpPr>
        <p:spPr>
          <a:xfrm>
            <a:off x="8148399" y="5006459"/>
            <a:ext cx="2521387" cy="308610"/>
          </a:xfrm>
          <a:prstGeom prst="rect">
            <a:avLst/>
          </a:prstGeom>
          <a:noFill/>
          <a:ln/>
        </p:spPr>
        <p:txBody>
          <a:bodyPr wrap="none" rtlCol="0" anchor="t"/>
          <a:lstStyle/>
          <a:p>
            <a:pPr indent="0" marL="0">
              <a:lnSpc>
                <a:spcPts val="2430"/>
              </a:lnSpc>
              <a:buNone/>
            </a:pPr>
            <a:r>
              <a:rPr lang="en-US" sz="1944" b="1" dirty="0">
                <a:solidFill>
                  <a:srgbClr val="5372DF"/>
                </a:solidFill>
                <a:latin typeface="Spline Sans" pitchFamily="34" charset="0"/>
                <a:ea typeface="Spline Sans" pitchFamily="34" charset="-122"/>
                <a:cs typeface="Spline Sans" pitchFamily="34" charset="-120"/>
              </a:rPr>
              <a:t>Third-Party Packages</a:t>
            </a:r>
            <a:endParaRPr lang="en-US" sz="1944" dirty="0"/>
          </a:p>
        </p:txBody>
      </p:sp>
      <p:sp>
        <p:nvSpPr>
          <p:cNvPr id="20" name="Text 17"/>
          <p:cNvSpPr/>
          <p:nvPr/>
        </p:nvSpPr>
        <p:spPr>
          <a:xfrm>
            <a:off x="8148399" y="5448300"/>
            <a:ext cx="3857625" cy="1666280"/>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In addition to the standard library, Python has a rich ecosystem of third-party packages that can be installed to extend the language's capabilities even further.</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208008"/>
            <a:ext cx="5678686"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Python Standard Library</a:t>
            </a:r>
            <a:endParaRPr lang="en-US" sz="3888" dirty="0"/>
          </a:p>
        </p:txBody>
      </p:sp>
      <p:sp>
        <p:nvSpPr>
          <p:cNvPr id="5" name="Shape 2"/>
          <p:cNvSpPr/>
          <p:nvPr/>
        </p:nvSpPr>
        <p:spPr>
          <a:xfrm>
            <a:off x="2624376" y="2269450"/>
            <a:ext cx="4579739" cy="2264926"/>
          </a:xfrm>
          <a:prstGeom prst="roundRect">
            <a:avLst>
              <a:gd name="adj" fmla="val 17659"/>
            </a:avLst>
          </a:prstGeom>
          <a:solidFill>
            <a:srgbClr val="0A081B"/>
          </a:solidFill>
          <a:ln w="22860">
            <a:solidFill>
              <a:srgbClr val="E0E4E6"/>
            </a:solidFill>
            <a:prstDash val="solid"/>
          </a:ln>
        </p:spPr>
      </p:sp>
      <p:sp>
        <p:nvSpPr>
          <p:cNvPr id="6" name="Text 3"/>
          <p:cNvSpPr/>
          <p:nvPr/>
        </p:nvSpPr>
        <p:spPr>
          <a:xfrm>
            <a:off x="2869406" y="2514481"/>
            <a:ext cx="2468880" cy="308610"/>
          </a:xfrm>
          <a:prstGeom prst="rect">
            <a:avLst/>
          </a:prstGeom>
          <a:noFill/>
          <a:ln/>
        </p:spPr>
        <p:txBody>
          <a:bodyPr wrap="none" rtlCol="0" anchor="t"/>
          <a:lstStyle/>
          <a:p>
            <a:pPr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os</a:t>
            </a:r>
            <a:endParaRPr lang="en-US" sz="1944" dirty="0"/>
          </a:p>
        </p:txBody>
      </p:sp>
      <p:sp>
        <p:nvSpPr>
          <p:cNvPr id="7" name="Text 4"/>
          <p:cNvSpPr/>
          <p:nvPr/>
        </p:nvSpPr>
        <p:spPr>
          <a:xfrm>
            <a:off x="2869406" y="2956322"/>
            <a:ext cx="4089678"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The os module provides a way to interact with the operating system, allowing you to perform tasks such as creating, deleting, and renaming files and directories.</a:t>
            </a:r>
            <a:endParaRPr lang="en-US" sz="1750" dirty="0"/>
          </a:p>
        </p:txBody>
      </p:sp>
      <p:sp>
        <p:nvSpPr>
          <p:cNvPr id="8" name="Shape 5"/>
          <p:cNvSpPr/>
          <p:nvPr/>
        </p:nvSpPr>
        <p:spPr>
          <a:xfrm>
            <a:off x="7426285" y="2269450"/>
            <a:ext cx="4579739" cy="2264926"/>
          </a:xfrm>
          <a:prstGeom prst="roundRect">
            <a:avLst>
              <a:gd name="adj" fmla="val 17659"/>
            </a:avLst>
          </a:prstGeom>
          <a:solidFill>
            <a:srgbClr val="0A081B"/>
          </a:solidFill>
          <a:ln w="22860">
            <a:solidFill>
              <a:srgbClr val="E0E4E6"/>
            </a:solidFill>
            <a:prstDash val="solid"/>
          </a:ln>
        </p:spPr>
      </p:sp>
      <p:sp>
        <p:nvSpPr>
          <p:cNvPr id="9" name="Text 6"/>
          <p:cNvSpPr/>
          <p:nvPr/>
        </p:nvSpPr>
        <p:spPr>
          <a:xfrm>
            <a:off x="7671316" y="2514481"/>
            <a:ext cx="2468880" cy="308610"/>
          </a:xfrm>
          <a:prstGeom prst="rect">
            <a:avLst/>
          </a:prstGeom>
          <a:noFill/>
          <a:ln/>
        </p:spPr>
        <p:txBody>
          <a:bodyPr wrap="none" rtlCol="0" anchor="t"/>
          <a:lstStyle/>
          <a:p>
            <a:pPr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sys</a:t>
            </a:r>
            <a:endParaRPr lang="en-US" sz="1944" dirty="0"/>
          </a:p>
        </p:txBody>
      </p:sp>
      <p:sp>
        <p:nvSpPr>
          <p:cNvPr id="10" name="Text 7"/>
          <p:cNvSpPr/>
          <p:nvPr/>
        </p:nvSpPr>
        <p:spPr>
          <a:xfrm>
            <a:off x="7671316" y="2956322"/>
            <a:ext cx="4089678"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The sys module provides access to some variables used or maintained by the interpreter and to functions that interact strongly with the interpreter.</a:t>
            </a:r>
            <a:endParaRPr lang="en-US" sz="1750" dirty="0"/>
          </a:p>
        </p:txBody>
      </p:sp>
      <p:sp>
        <p:nvSpPr>
          <p:cNvPr id="11" name="Shape 8"/>
          <p:cNvSpPr/>
          <p:nvPr/>
        </p:nvSpPr>
        <p:spPr>
          <a:xfrm>
            <a:off x="2624376" y="4756547"/>
            <a:ext cx="4579739" cy="2264926"/>
          </a:xfrm>
          <a:prstGeom prst="roundRect">
            <a:avLst>
              <a:gd name="adj" fmla="val 17659"/>
            </a:avLst>
          </a:prstGeom>
          <a:solidFill>
            <a:srgbClr val="0A081B"/>
          </a:solidFill>
          <a:ln w="22860">
            <a:solidFill>
              <a:srgbClr val="E0E4E6"/>
            </a:solidFill>
            <a:prstDash val="solid"/>
          </a:ln>
        </p:spPr>
      </p:sp>
      <p:sp>
        <p:nvSpPr>
          <p:cNvPr id="12" name="Text 9"/>
          <p:cNvSpPr/>
          <p:nvPr/>
        </p:nvSpPr>
        <p:spPr>
          <a:xfrm>
            <a:off x="2869406" y="5001578"/>
            <a:ext cx="2468880" cy="308610"/>
          </a:xfrm>
          <a:prstGeom prst="rect">
            <a:avLst/>
          </a:prstGeom>
          <a:noFill/>
          <a:ln/>
        </p:spPr>
        <p:txBody>
          <a:bodyPr wrap="none" rtlCol="0" anchor="t"/>
          <a:lstStyle/>
          <a:p>
            <a:pPr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math</a:t>
            </a:r>
            <a:endParaRPr lang="en-US" sz="1944" dirty="0"/>
          </a:p>
        </p:txBody>
      </p:sp>
      <p:sp>
        <p:nvSpPr>
          <p:cNvPr id="13" name="Text 10"/>
          <p:cNvSpPr/>
          <p:nvPr/>
        </p:nvSpPr>
        <p:spPr>
          <a:xfrm>
            <a:off x="2869406" y="5443418"/>
            <a:ext cx="4089678"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The math module provides access to the mathematical functions defined by the C standard, including trigonometric, exponential, and logarithmic functions.</a:t>
            </a:r>
            <a:endParaRPr lang="en-US" sz="1750" dirty="0"/>
          </a:p>
        </p:txBody>
      </p:sp>
      <p:sp>
        <p:nvSpPr>
          <p:cNvPr id="14" name="Shape 11"/>
          <p:cNvSpPr/>
          <p:nvPr/>
        </p:nvSpPr>
        <p:spPr>
          <a:xfrm>
            <a:off x="7426285" y="4756547"/>
            <a:ext cx="4579739" cy="2264926"/>
          </a:xfrm>
          <a:prstGeom prst="roundRect">
            <a:avLst>
              <a:gd name="adj" fmla="val 17659"/>
            </a:avLst>
          </a:prstGeom>
          <a:solidFill>
            <a:srgbClr val="0A081B"/>
          </a:solidFill>
          <a:ln w="22860">
            <a:solidFill>
              <a:srgbClr val="E0E4E6"/>
            </a:solidFill>
            <a:prstDash val="solid"/>
          </a:ln>
        </p:spPr>
      </p:sp>
      <p:sp>
        <p:nvSpPr>
          <p:cNvPr id="15" name="Text 12"/>
          <p:cNvSpPr/>
          <p:nvPr/>
        </p:nvSpPr>
        <p:spPr>
          <a:xfrm>
            <a:off x="7671316" y="5001578"/>
            <a:ext cx="2468880" cy="308610"/>
          </a:xfrm>
          <a:prstGeom prst="rect">
            <a:avLst/>
          </a:prstGeom>
          <a:noFill/>
          <a:ln/>
        </p:spPr>
        <p:txBody>
          <a:bodyPr wrap="none" rtlCol="0" anchor="t"/>
          <a:lstStyle/>
          <a:p>
            <a:pPr indent="0" marL="0">
              <a:lnSpc>
                <a:spcPts val="2430"/>
              </a:lnSpc>
              <a:buNone/>
            </a:pPr>
            <a:r>
              <a:rPr lang="en-US" sz="1944" b="1" dirty="0">
                <a:solidFill>
                  <a:srgbClr val="5372DF"/>
                </a:solidFill>
                <a:latin typeface="Spline Sans" pitchFamily="34" charset="0"/>
                <a:ea typeface="Spline Sans" pitchFamily="34" charset="-122"/>
                <a:cs typeface="Spline Sans" pitchFamily="34" charset="-120"/>
              </a:rPr>
              <a:t>datetime</a:t>
            </a:r>
            <a:endParaRPr lang="en-US" sz="1944" dirty="0"/>
          </a:p>
        </p:txBody>
      </p:sp>
      <p:sp>
        <p:nvSpPr>
          <p:cNvPr id="16" name="Text 13"/>
          <p:cNvSpPr/>
          <p:nvPr/>
        </p:nvSpPr>
        <p:spPr>
          <a:xfrm>
            <a:off x="7671316" y="5443418"/>
            <a:ext cx="4089678"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The datetime module provides classes for working with dates and times, including calendars, time zones, and time intervals.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323856"/>
            <a:ext cx="8528209"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Advantages and Use Cases of Python</a:t>
            </a:r>
            <a:endParaRPr lang="en-US" sz="3888" dirty="0"/>
          </a:p>
        </p:txBody>
      </p:sp>
      <p:pic>
        <p:nvPicPr>
          <p:cNvPr id="5" name="Image 1" descr="preencoded.png">    </p:cNvPr>
          <p:cNvPicPr>
            <a:picLocks noChangeAspect="1"/>
          </p:cNvPicPr>
          <p:nvPr/>
        </p:nvPicPr>
        <p:blipFill>
          <a:blip r:embed="rId2"/>
          <a:stretch>
            <a:fillRect/>
          </a:stretch>
        </p:blipFill>
        <p:spPr>
          <a:xfrm>
            <a:off x="2624376" y="2385298"/>
            <a:ext cx="523756" cy="523756"/>
          </a:xfrm>
          <a:prstGeom prst="rect">
            <a:avLst/>
          </a:prstGeom>
        </p:spPr>
      </p:pic>
      <p:sp>
        <p:nvSpPr>
          <p:cNvPr id="6" name="Text 2"/>
          <p:cNvSpPr/>
          <p:nvPr/>
        </p:nvSpPr>
        <p:spPr>
          <a:xfrm>
            <a:off x="2624376" y="3131225"/>
            <a:ext cx="2095381" cy="308610"/>
          </a:xfrm>
          <a:prstGeom prst="rect">
            <a:avLst/>
          </a:prstGeom>
          <a:noFill/>
          <a:ln/>
        </p:spPr>
        <p:txBody>
          <a:bodyPr wrap="none" rtlCol="0" anchor="t"/>
          <a:lstStyle/>
          <a:p>
            <a:pPr algn="l"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Simplicity</a:t>
            </a:r>
            <a:endParaRPr lang="en-US" sz="1944" dirty="0"/>
          </a:p>
        </p:txBody>
      </p:sp>
      <p:sp>
        <p:nvSpPr>
          <p:cNvPr id="7" name="Text 3"/>
          <p:cNvSpPr/>
          <p:nvPr/>
        </p:nvSpPr>
        <p:spPr>
          <a:xfrm>
            <a:off x="2624376" y="3573066"/>
            <a:ext cx="2095381" cy="1666280"/>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Python's simple and readable syntax makes it easy to learn and use, especially for beginners.</a:t>
            </a:r>
            <a:endParaRPr lang="en-US" sz="1750" dirty="0"/>
          </a:p>
        </p:txBody>
      </p:sp>
      <p:pic>
        <p:nvPicPr>
          <p:cNvPr id="8" name="Image 2" descr="preencoded.png">    </p:cNvPr>
          <p:cNvPicPr>
            <a:picLocks noChangeAspect="1"/>
          </p:cNvPicPr>
          <p:nvPr/>
        </p:nvPicPr>
        <p:blipFill>
          <a:blip r:embed="rId3"/>
          <a:stretch>
            <a:fillRect/>
          </a:stretch>
        </p:blipFill>
        <p:spPr>
          <a:xfrm>
            <a:off x="5053012" y="2385298"/>
            <a:ext cx="523875" cy="523875"/>
          </a:xfrm>
          <a:prstGeom prst="rect">
            <a:avLst/>
          </a:prstGeom>
        </p:spPr>
      </p:pic>
      <p:sp>
        <p:nvSpPr>
          <p:cNvPr id="9" name="Text 4"/>
          <p:cNvSpPr/>
          <p:nvPr/>
        </p:nvSpPr>
        <p:spPr>
          <a:xfrm>
            <a:off x="5053012" y="3131344"/>
            <a:ext cx="2095500" cy="308610"/>
          </a:xfrm>
          <a:prstGeom prst="rect">
            <a:avLst/>
          </a:prstGeom>
          <a:noFill/>
          <a:ln/>
        </p:spPr>
        <p:txBody>
          <a:bodyPr wrap="none" rtlCol="0" anchor="t"/>
          <a:lstStyle/>
          <a:p>
            <a:pPr algn="l"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Versatility</a:t>
            </a:r>
            <a:endParaRPr lang="en-US" sz="1944" dirty="0"/>
          </a:p>
        </p:txBody>
      </p:sp>
      <p:sp>
        <p:nvSpPr>
          <p:cNvPr id="10" name="Text 5"/>
          <p:cNvSpPr/>
          <p:nvPr/>
        </p:nvSpPr>
        <p:spPr>
          <a:xfrm>
            <a:off x="5053012" y="3573185"/>
            <a:ext cx="2095500" cy="233279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Python can be used for a wide range of applications, from web development and data analysis to machine learning and artificial intelligence.</a:t>
            </a:r>
            <a:endParaRPr lang="en-US" sz="1750" dirty="0"/>
          </a:p>
        </p:txBody>
      </p:sp>
      <p:pic>
        <p:nvPicPr>
          <p:cNvPr id="11" name="Image 3" descr="preencoded.png">    </p:cNvPr>
          <p:cNvPicPr>
            <a:picLocks noChangeAspect="1"/>
          </p:cNvPicPr>
          <p:nvPr/>
        </p:nvPicPr>
        <p:blipFill>
          <a:blip r:embed="rId4"/>
          <a:stretch>
            <a:fillRect/>
          </a:stretch>
        </p:blipFill>
        <p:spPr>
          <a:xfrm>
            <a:off x="7481768" y="2385298"/>
            <a:ext cx="523875" cy="523875"/>
          </a:xfrm>
          <a:prstGeom prst="rect">
            <a:avLst/>
          </a:prstGeom>
        </p:spPr>
      </p:pic>
      <p:sp>
        <p:nvSpPr>
          <p:cNvPr id="12" name="Text 6"/>
          <p:cNvSpPr/>
          <p:nvPr/>
        </p:nvSpPr>
        <p:spPr>
          <a:xfrm>
            <a:off x="7481768" y="3131344"/>
            <a:ext cx="2095500" cy="308610"/>
          </a:xfrm>
          <a:prstGeom prst="rect">
            <a:avLst/>
          </a:prstGeom>
          <a:noFill/>
          <a:ln/>
        </p:spPr>
        <p:txBody>
          <a:bodyPr wrap="none" rtlCol="0" anchor="t"/>
          <a:lstStyle/>
          <a:p>
            <a:pPr algn="l"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Large Community</a:t>
            </a:r>
            <a:endParaRPr lang="en-US" sz="1944" dirty="0"/>
          </a:p>
        </p:txBody>
      </p:sp>
      <p:sp>
        <p:nvSpPr>
          <p:cNvPr id="13" name="Text 7"/>
          <p:cNvSpPr/>
          <p:nvPr/>
        </p:nvSpPr>
        <p:spPr>
          <a:xfrm>
            <a:off x="7481768" y="3573185"/>
            <a:ext cx="2095500" cy="3332559"/>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Python has a large and active community of developers who contribute to its growth and development, providing a wealth of resources and support.</a:t>
            </a:r>
            <a:endParaRPr lang="en-US" sz="1750" dirty="0"/>
          </a:p>
        </p:txBody>
      </p:sp>
      <p:pic>
        <p:nvPicPr>
          <p:cNvPr id="14" name="Image 4" descr="preencoded.png">    </p:cNvPr>
          <p:cNvPicPr>
            <a:picLocks noChangeAspect="1"/>
          </p:cNvPicPr>
          <p:nvPr/>
        </p:nvPicPr>
        <p:blipFill>
          <a:blip r:embed="rId5"/>
          <a:stretch>
            <a:fillRect/>
          </a:stretch>
        </p:blipFill>
        <p:spPr>
          <a:xfrm>
            <a:off x="9910524" y="2385298"/>
            <a:ext cx="523875" cy="523875"/>
          </a:xfrm>
          <a:prstGeom prst="rect">
            <a:avLst/>
          </a:prstGeom>
        </p:spPr>
      </p:pic>
      <p:sp>
        <p:nvSpPr>
          <p:cNvPr id="15" name="Text 8"/>
          <p:cNvSpPr/>
          <p:nvPr/>
        </p:nvSpPr>
        <p:spPr>
          <a:xfrm>
            <a:off x="9910524" y="3131344"/>
            <a:ext cx="2095500" cy="308610"/>
          </a:xfrm>
          <a:prstGeom prst="rect">
            <a:avLst/>
          </a:prstGeom>
          <a:noFill/>
          <a:ln/>
        </p:spPr>
        <p:txBody>
          <a:bodyPr wrap="none" rtlCol="0" anchor="t"/>
          <a:lstStyle/>
          <a:p>
            <a:pPr algn="l" indent="0" marL="0">
              <a:lnSpc>
                <a:spcPts val="2430"/>
              </a:lnSpc>
              <a:buNone/>
            </a:pPr>
            <a:r>
              <a:rPr lang="en-US" sz="1944" b="1" dirty="0">
                <a:solidFill>
                  <a:srgbClr val="5372DF"/>
                </a:solidFill>
                <a:latin typeface="Spline Sans" pitchFamily="34" charset="0"/>
                <a:ea typeface="Spline Sans" pitchFamily="34" charset="-122"/>
                <a:cs typeface="Spline Sans" pitchFamily="34" charset="-120"/>
              </a:rPr>
              <a:t>Open Source</a:t>
            </a:r>
            <a:endParaRPr lang="en-US" sz="1944" dirty="0"/>
          </a:p>
        </p:txBody>
      </p:sp>
      <p:sp>
        <p:nvSpPr>
          <p:cNvPr id="16" name="Text 9"/>
          <p:cNvSpPr/>
          <p:nvPr/>
        </p:nvSpPr>
        <p:spPr>
          <a:xfrm>
            <a:off x="9910524" y="3573185"/>
            <a:ext cx="2095500" cy="2666048"/>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Python is an open-source language, which means that its source code is freely available and can be modified and distributed by anyone.</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A081B">
              <a:alpha val="80000"/>
            </a:srgbClr>
          </a:solidFill>
          <a:ln/>
        </p:spPr>
      </p:sp>
      <p:sp>
        <p:nvSpPr>
          <p:cNvPr id="6" name="Text 2"/>
          <p:cNvSpPr/>
          <p:nvPr/>
        </p:nvSpPr>
        <p:spPr>
          <a:xfrm>
            <a:off x="2624376" y="1209318"/>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Future of Python</a:t>
            </a:r>
            <a:endParaRPr lang="en-US" sz="3888" dirty="0"/>
          </a:p>
        </p:txBody>
      </p:sp>
      <p:pic>
        <p:nvPicPr>
          <p:cNvPr id="7" name="Image 2" descr="preencoded.png">    </p:cNvPr>
          <p:cNvPicPr>
            <a:picLocks noChangeAspect="1"/>
          </p:cNvPicPr>
          <p:nvPr/>
        </p:nvPicPr>
        <p:blipFill>
          <a:blip r:embed="rId3"/>
          <a:stretch>
            <a:fillRect/>
          </a:stretch>
        </p:blipFill>
        <p:spPr>
          <a:xfrm>
            <a:off x="2624376" y="2159675"/>
            <a:ext cx="3127177" cy="888682"/>
          </a:xfrm>
          <a:prstGeom prst="rect">
            <a:avLst/>
          </a:prstGeom>
        </p:spPr>
      </p:pic>
      <p:sp>
        <p:nvSpPr>
          <p:cNvPr id="8" name="Text 3"/>
          <p:cNvSpPr/>
          <p:nvPr/>
        </p:nvSpPr>
        <p:spPr>
          <a:xfrm>
            <a:off x="2846546" y="3381613"/>
            <a:ext cx="2468880" cy="308610"/>
          </a:xfrm>
          <a:prstGeom prst="rect">
            <a:avLst/>
          </a:prstGeom>
          <a:noFill/>
          <a:ln/>
        </p:spPr>
        <p:txBody>
          <a:bodyPr wrap="none" rtlCol="0" anchor="t"/>
          <a:lstStyle/>
          <a:p>
            <a:pPr algn="l"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Continued Growth</a:t>
            </a:r>
            <a:endParaRPr lang="en-US" sz="1944" dirty="0"/>
          </a:p>
        </p:txBody>
      </p:sp>
      <p:sp>
        <p:nvSpPr>
          <p:cNvPr id="9" name="Text 4"/>
          <p:cNvSpPr/>
          <p:nvPr/>
        </p:nvSpPr>
        <p:spPr>
          <a:xfrm>
            <a:off x="2846546" y="3823454"/>
            <a:ext cx="2682835" cy="233279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Python is expected to continue growing in popularity and usage, with a strong focus on areas like data science, machine learning, and artificial intelligence.</a:t>
            </a:r>
            <a:endParaRPr lang="en-US" sz="1750" dirty="0"/>
          </a:p>
        </p:txBody>
      </p:sp>
      <p:pic>
        <p:nvPicPr>
          <p:cNvPr id="10" name="Image 3" descr="preencoded.png">    </p:cNvPr>
          <p:cNvPicPr>
            <a:picLocks noChangeAspect="1"/>
          </p:cNvPicPr>
          <p:nvPr/>
        </p:nvPicPr>
        <p:blipFill>
          <a:blip r:embed="rId4"/>
          <a:stretch>
            <a:fillRect/>
          </a:stretch>
        </p:blipFill>
        <p:spPr>
          <a:xfrm>
            <a:off x="5751552" y="2159675"/>
            <a:ext cx="3127177" cy="888682"/>
          </a:xfrm>
          <a:prstGeom prst="rect">
            <a:avLst/>
          </a:prstGeom>
        </p:spPr>
      </p:pic>
      <p:sp>
        <p:nvSpPr>
          <p:cNvPr id="11" name="Text 5"/>
          <p:cNvSpPr/>
          <p:nvPr/>
        </p:nvSpPr>
        <p:spPr>
          <a:xfrm>
            <a:off x="5973723" y="3381613"/>
            <a:ext cx="2682835" cy="617220"/>
          </a:xfrm>
          <a:prstGeom prst="rect">
            <a:avLst/>
          </a:prstGeom>
          <a:noFill/>
          <a:ln/>
        </p:spPr>
        <p:txBody>
          <a:bodyPr wrap="square" rtlCol="0" anchor="t"/>
          <a:lstStyle/>
          <a:p>
            <a:pPr algn="l"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Language Improvements</a:t>
            </a:r>
            <a:endParaRPr lang="en-US" sz="1944" dirty="0"/>
          </a:p>
        </p:txBody>
      </p:sp>
      <p:sp>
        <p:nvSpPr>
          <p:cNvPr id="12" name="Text 6"/>
          <p:cNvSpPr/>
          <p:nvPr/>
        </p:nvSpPr>
        <p:spPr>
          <a:xfrm>
            <a:off x="5973723" y="4132064"/>
            <a:ext cx="2682835" cy="2666048"/>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The Python community is constantly working to improve the language, with new features and enhancements being added regularly to address user needs and emerging technologies.</a:t>
            </a:r>
            <a:endParaRPr lang="en-US" sz="1750" dirty="0"/>
          </a:p>
        </p:txBody>
      </p:sp>
      <p:pic>
        <p:nvPicPr>
          <p:cNvPr id="13" name="Image 4" descr="preencoded.png">    </p:cNvPr>
          <p:cNvPicPr>
            <a:picLocks noChangeAspect="1"/>
          </p:cNvPicPr>
          <p:nvPr/>
        </p:nvPicPr>
        <p:blipFill>
          <a:blip r:embed="rId5"/>
          <a:stretch>
            <a:fillRect/>
          </a:stretch>
        </p:blipFill>
        <p:spPr>
          <a:xfrm>
            <a:off x="8878729" y="2159675"/>
            <a:ext cx="3127296" cy="888682"/>
          </a:xfrm>
          <a:prstGeom prst="rect">
            <a:avLst/>
          </a:prstGeom>
        </p:spPr>
      </p:pic>
      <p:sp>
        <p:nvSpPr>
          <p:cNvPr id="14" name="Text 7"/>
          <p:cNvSpPr/>
          <p:nvPr/>
        </p:nvSpPr>
        <p:spPr>
          <a:xfrm>
            <a:off x="9100899" y="3381613"/>
            <a:ext cx="2468880" cy="308610"/>
          </a:xfrm>
          <a:prstGeom prst="rect">
            <a:avLst/>
          </a:prstGeom>
          <a:noFill/>
          <a:ln/>
        </p:spPr>
        <p:txBody>
          <a:bodyPr wrap="none" rtlCol="0" anchor="t"/>
          <a:lstStyle/>
          <a:p>
            <a:pPr algn="l"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Increased Adoption</a:t>
            </a:r>
            <a:endParaRPr lang="en-US" sz="1944" dirty="0"/>
          </a:p>
        </p:txBody>
      </p:sp>
      <p:sp>
        <p:nvSpPr>
          <p:cNvPr id="15" name="Text 8"/>
          <p:cNvSpPr/>
          <p:nvPr/>
        </p:nvSpPr>
        <p:spPr>
          <a:xfrm>
            <a:off x="9100899" y="3823454"/>
            <a:ext cx="2682954" cy="233279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As Python becomes more widely used in both industry and academia, its adoption is expected to continue increasing, leading to more opportunities for developers and users alike.</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2024-06-09T09:24:48Z</dcterms:created>
  <dcterms:modified xsi:type="dcterms:W3CDTF">2024-06-09T09:24:48Z</dcterms:modified>
</cp:coreProperties>
</file>